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2192000" cy="6858000"/>
  <p:notesSz cx="6858000" cy="9144000"/>
  <p:embeddedFontLst>
    <p:embeddedFont>
      <p:font typeface="Times New Roman" charset="1" panose="02030502070405020303"/>
      <p:regular r:id="rId17"/>
    </p:embeddedFont>
    <p:embeddedFont>
      <p:font typeface="Trebuchet MS" charset="1" panose="020B0603020202020204"/>
      <p:regular r:id="rId18"/>
    </p:embeddedFont>
    <p:embeddedFont>
      <p:font typeface="Calibri (MS)" charset="1" panose="020F0502020204030204"/>
      <p:regular r:id="rId19"/>
    </p:embeddedFont>
    <p:embeddedFont>
      <p:font typeface="Arimo" charset="1" panose="020B0604020202020204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Relationship Id="rId6" Target="../media/image31.png" Type="http://schemas.openxmlformats.org/officeDocument/2006/relationships/image"/><Relationship Id="rId7" Target="../media/image32.jpeg" Type="http://schemas.openxmlformats.org/officeDocument/2006/relationships/image"/><Relationship Id="rId8" Target="../media/image33.png" Type="http://schemas.openxmlformats.org/officeDocument/2006/relationships/image"/><Relationship Id="rId9" Target="../media/image34.jpe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6.png" Type="http://schemas.openxmlformats.org/officeDocument/2006/relationships/image"/><Relationship Id="rId11" Target="../media/image37.svg" Type="http://schemas.openxmlformats.org/officeDocument/2006/relationships/image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23.png" Type="http://schemas.openxmlformats.org/officeDocument/2006/relationships/image"/><Relationship Id="rId5" Target="../media/image24.svg" Type="http://schemas.openxmlformats.org/officeDocument/2006/relationships/image"/><Relationship Id="rId6" Target="../media/image13.png" Type="http://schemas.openxmlformats.org/officeDocument/2006/relationships/image"/><Relationship Id="rId7" Target="../media/image14.svg" Type="http://schemas.openxmlformats.org/officeDocument/2006/relationships/image"/><Relationship Id="rId8" Target="../media/image25.png" Type="http://schemas.openxmlformats.org/officeDocument/2006/relationships/image"/><Relationship Id="rId9" Target="../media/image35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6.jpeg" Type="http://schemas.openxmlformats.org/officeDocument/2006/relationships/image"/><Relationship Id="rId7" Target="../media/image7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10.png" Type="http://schemas.openxmlformats.org/officeDocument/2006/relationships/image"/><Relationship Id="rId7" Target="../media/image11.svg" Type="http://schemas.openxmlformats.org/officeDocument/2006/relationships/image"/><Relationship Id="rId8" Target="../media/image12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Relationship Id="rId6" Target="../media/image6.jpeg" Type="http://schemas.openxmlformats.org/officeDocument/2006/relationships/image"/><Relationship Id="rId7" Target="../media/image15.png" Type="http://schemas.openxmlformats.org/officeDocument/2006/relationships/image"/><Relationship Id="rId8" Target="../media/image16.png" Type="http://schemas.openxmlformats.org/officeDocument/2006/relationships/image"/><Relationship Id="rId9" Target="../media/image17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Relationship Id="rId6" Target="../media/image6.jpeg" Type="http://schemas.openxmlformats.org/officeDocument/2006/relationships/image"/><Relationship Id="rId7" Target="../media/image18.png" Type="http://schemas.openxmlformats.org/officeDocument/2006/relationships/image"/><Relationship Id="rId8" Target="../media/image19.png" Type="http://schemas.openxmlformats.org/officeDocument/2006/relationships/image"/><Relationship Id="rId9" Target="../media/image20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21.png" Type="http://schemas.openxmlformats.org/officeDocument/2006/relationships/image"/><Relationship Id="rId5" Target="../media/image22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23.png" Type="http://schemas.openxmlformats.org/officeDocument/2006/relationships/image"/><Relationship Id="rId5" Target="../media/image24.svg" Type="http://schemas.openxmlformats.org/officeDocument/2006/relationships/image"/><Relationship Id="rId6" Target="../media/image21.png" Type="http://schemas.openxmlformats.org/officeDocument/2006/relationships/image"/><Relationship Id="rId7" Target="../media/image22.svg" Type="http://schemas.openxmlformats.org/officeDocument/2006/relationships/image"/><Relationship Id="rId8" Target="../media/image6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9.png" Type="http://schemas.openxmlformats.org/officeDocument/2006/relationships/image"/><Relationship Id="rId11" Target="../media/image30.png" Type="http://schemas.openxmlformats.org/officeDocument/2006/relationships/image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Relationship Id="rId6" Target="../media/image25.png" Type="http://schemas.openxmlformats.org/officeDocument/2006/relationships/image"/><Relationship Id="rId7" Target="../media/image26.png" Type="http://schemas.openxmlformats.org/officeDocument/2006/relationships/image"/><Relationship Id="rId8" Target="../media/image27.svg" Type="http://schemas.openxmlformats.org/officeDocument/2006/relationships/image"/><Relationship Id="rId9" Target="../media/image28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328914" y="1319432"/>
            <a:ext cx="9177286" cy="4219137"/>
          </a:xfrm>
          <a:custGeom>
            <a:avLst/>
            <a:gdLst/>
            <a:ahLst/>
            <a:cxnLst/>
            <a:rect r="r" b="b" t="t" l="l"/>
            <a:pathLst>
              <a:path h="4219137" w="9177286">
                <a:moveTo>
                  <a:pt x="0" y="0"/>
                </a:moveTo>
                <a:lnTo>
                  <a:pt x="9177286" y="0"/>
                </a:lnTo>
                <a:lnTo>
                  <a:pt x="9177286" y="4219136"/>
                </a:lnTo>
                <a:lnTo>
                  <a:pt x="0" y="42191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904" r="0" b="-10904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4010025"/>
            <a:ext cx="447675" cy="2847975"/>
          </a:xfrm>
          <a:custGeom>
            <a:avLst/>
            <a:gdLst/>
            <a:ahLst/>
            <a:cxnLst/>
            <a:rect r="r" b="b" t="t" l="l"/>
            <a:pathLst>
              <a:path h="2847975" w="447675">
                <a:moveTo>
                  <a:pt x="0" y="0"/>
                </a:moveTo>
                <a:lnTo>
                  <a:pt x="447675" y="0"/>
                </a:lnTo>
                <a:lnTo>
                  <a:pt x="447675" y="2847975"/>
                </a:lnTo>
                <a:lnTo>
                  <a:pt x="0" y="28479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382408" y="-63503"/>
            <a:ext cx="4873095" cy="6984997"/>
          </a:xfrm>
          <a:custGeom>
            <a:avLst/>
            <a:gdLst/>
            <a:ahLst/>
            <a:cxnLst/>
            <a:rect r="r" b="b" t="t" l="l"/>
            <a:pathLst>
              <a:path h="6984997" w="4873095">
                <a:moveTo>
                  <a:pt x="0" y="0"/>
                </a:moveTo>
                <a:lnTo>
                  <a:pt x="4873095" y="0"/>
                </a:lnTo>
                <a:lnTo>
                  <a:pt x="4873095" y="6984997"/>
                </a:lnTo>
                <a:lnTo>
                  <a:pt x="0" y="69849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54024" y="1865376"/>
            <a:ext cx="5029200" cy="3813048"/>
          </a:xfrm>
          <a:custGeom>
            <a:avLst/>
            <a:gdLst/>
            <a:ahLst/>
            <a:cxnLst/>
            <a:rect r="r" b="b" t="t" l="l"/>
            <a:pathLst>
              <a:path h="3813048" w="5029200">
                <a:moveTo>
                  <a:pt x="0" y="0"/>
                </a:moveTo>
                <a:lnTo>
                  <a:pt x="5029200" y="0"/>
                </a:lnTo>
                <a:lnTo>
                  <a:pt x="5029200" y="3813048"/>
                </a:lnTo>
                <a:lnTo>
                  <a:pt x="0" y="381304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45505" y="2057400"/>
            <a:ext cx="4645657" cy="3429000"/>
          </a:xfrm>
          <a:custGeom>
            <a:avLst/>
            <a:gdLst/>
            <a:ahLst/>
            <a:cxnLst/>
            <a:rect r="r" b="b" t="t" l="l"/>
            <a:pathLst>
              <a:path h="3429000" w="4645657">
                <a:moveTo>
                  <a:pt x="0" y="0"/>
                </a:moveTo>
                <a:lnTo>
                  <a:pt x="4645657" y="0"/>
                </a:lnTo>
                <a:lnTo>
                  <a:pt x="4645657" y="3429000"/>
                </a:lnTo>
                <a:lnTo>
                  <a:pt x="0" y="34290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086856" y="1789176"/>
            <a:ext cx="5687568" cy="3813048"/>
          </a:xfrm>
          <a:custGeom>
            <a:avLst/>
            <a:gdLst/>
            <a:ahLst/>
            <a:cxnLst/>
            <a:rect r="r" b="b" t="t" l="l"/>
            <a:pathLst>
              <a:path h="3813048" w="5687568">
                <a:moveTo>
                  <a:pt x="0" y="0"/>
                </a:moveTo>
                <a:lnTo>
                  <a:pt x="5687568" y="0"/>
                </a:lnTo>
                <a:lnTo>
                  <a:pt x="5687568" y="3813048"/>
                </a:lnTo>
                <a:lnTo>
                  <a:pt x="0" y="381304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278499" y="1981200"/>
            <a:ext cx="5303777" cy="3429000"/>
          </a:xfrm>
          <a:custGeom>
            <a:avLst/>
            <a:gdLst/>
            <a:ahLst/>
            <a:cxnLst/>
            <a:rect r="r" b="b" t="t" l="l"/>
            <a:pathLst>
              <a:path h="3429000" w="5303777">
                <a:moveTo>
                  <a:pt x="0" y="0"/>
                </a:moveTo>
                <a:lnTo>
                  <a:pt x="5303777" y="0"/>
                </a:lnTo>
                <a:lnTo>
                  <a:pt x="5303777" y="3429000"/>
                </a:lnTo>
                <a:lnTo>
                  <a:pt x="0" y="342900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752551" y="6455273"/>
            <a:ext cx="1753286" cy="1954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45"/>
              </a:lnSpc>
            </a:pPr>
            <a:r>
              <a:rPr lang="en-US" sz="1103" spc="6">
                <a:solidFill>
                  <a:srgbClr val="2D83C3"/>
                </a:solidFill>
                <a:latin typeface="Trebuchet MS"/>
                <a:ea typeface="Trebuchet MS"/>
                <a:cs typeface="Trebuchet MS"/>
                <a:sym typeface="Trebuchet MS"/>
              </a:rPr>
              <a:t>3/21/2024 Annual Rview</a:t>
            </a:r>
            <a:r>
              <a:rPr lang="en-US" sz="1103" spc="6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316967" y="6452530"/>
            <a:ext cx="195386" cy="1954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45"/>
              </a:lnSpc>
            </a:pPr>
            <a:r>
              <a:rPr lang="en-US" sz="1103" spc="9">
                <a:solidFill>
                  <a:srgbClr val="2D936B"/>
                </a:solidFill>
                <a:latin typeface="Trebuchet MS"/>
                <a:ea typeface="Trebuchet MS"/>
                <a:cs typeface="Trebuchet MS"/>
                <a:sym typeface="Trebuchet MS"/>
              </a:rPr>
              <a:t>10</a:t>
            </a:r>
            <a:r>
              <a:rPr lang="en-US" sz="1103" spc="9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97992" y="628812"/>
            <a:ext cx="10873197" cy="829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65"/>
              </a:lnSpc>
            </a:pPr>
            <a:r>
              <a:rPr lang="en-US" sz="4404" spc="13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Results And Screenshots:impact AndAction 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4010025"/>
            <a:ext cx="447675" cy="2847975"/>
          </a:xfrm>
          <a:custGeom>
            <a:avLst/>
            <a:gdLst/>
            <a:ahLst/>
            <a:cxnLst/>
            <a:rect r="r" b="b" t="t" l="l"/>
            <a:pathLst>
              <a:path h="2847975" w="447675">
                <a:moveTo>
                  <a:pt x="0" y="0"/>
                </a:moveTo>
                <a:lnTo>
                  <a:pt x="447675" y="0"/>
                </a:lnTo>
                <a:lnTo>
                  <a:pt x="447675" y="2847975"/>
                </a:lnTo>
                <a:lnTo>
                  <a:pt x="0" y="28479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696075" y="1695450"/>
            <a:ext cx="314325" cy="323850"/>
          </a:xfrm>
          <a:custGeom>
            <a:avLst/>
            <a:gdLst/>
            <a:ahLst/>
            <a:cxnLst/>
            <a:rect r="r" b="b" t="t" l="l"/>
            <a:pathLst>
              <a:path h="323850" w="314325">
                <a:moveTo>
                  <a:pt x="0" y="0"/>
                </a:moveTo>
                <a:lnTo>
                  <a:pt x="314325" y="0"/>
                </a:lnTo>
                <a:lnTo>
                  <a:pt x="314325" y="323850"/>
                </a:lnTo>
                <a:lnTo>
                  <a:pt x="0" y="3238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382408" y="-63503"/>
            <a:ext cx="4873095" cy="6984997"/>
          </a:xfrm>
          <a:custGeom>
            <a:avLst/>
            <a:gdLst/>
            <a:ahLst/>
            <a:cxnLst/>
            <a:rect r="r" b="b" t="t" l="l"/>
            <a:pathLst>
              <a:path h="6984997" w="4873095">
                <a:moveTo>
                  <a:pt x="0" y="0"/>
                </a:moveTo>
                <a:lnTo>
                  <a:pt x="4873095" y="0"/>
                </a:lnTo>
                <a:lnTo>
                  <a:pt x="4873095" y="6984997"/>
                </a:lnTo>
                <a:lnTo>
                  <a:pt x="0" y="698499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66875" y="6467475"/>
            <a:ext cx="76200" cy="177803"/>
          </a:xfrm>
          <a:custGeom>
            <a:avLst/>
            <a:gdLst/>
            <a:ahLst/>
            <a:cxnLst/>
            <a:rect r="r" b="b" t="t" l="l"/>
            <a:pathLst>
              <a:path h="177803" w="76200">
                <a:moveTo>
                  <a:pt x="0" y="0"/>
                </a:moveTo>
                <a:lnTo>
                  <a:pt x="76200" y="0"/>
                </a:lnTo>
                <a:lnTo>
                  <a:pt x="76200" y="177803"/>
                </a:lnTo>
                <a:lnTo>
                  <a:pt x="0" y="17780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0" y="3494532"/>
            <a:ext cx="12192000" cy="3363468"/>
          </a:xfrm>
          <a:custGeom>
            <a:avLst/>
            <a:gdLst/>
            <a:ahLst/>
            <a:cxnLst/>
            <a:rect r="r" b="b" t="t" l="l"/>
            <a:pathLst>
              <a:path h="3363468" w="12192000">
                <a:moveTo>
                  <a:pt x="0" y="0"/>
                </a:moveTo>
                <a:lnTo>
                  <a:pt x="12192000" y="0"/>
                </a:lnTo>
                <a:lnTo>
                  <a:pt x="12192000" y="3363468"/>
                </a:lnTo>
                <a:lnTo>
                  <a:pt x="0" y="336346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112" t="0" r="-112" b="-407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63503" y="-63503"/>
            <a:ext cx="12318997" cy="3632197"/>
          </a:xfrm>
          <a:custGeom>
            <a:avLst/>
            <a:gdLst/>
            <a:ahLst/>
            <a:cxnLst/>
            <a:rect r="r" b="b" t="t" l="l"/>
            <a:pathLst>
              <a:path h="3632197" w="12318997">
                <a:moveTo>
                  <a:pt x="0" y="0"/>
                </a:moveTo>
                <a:lnTo>
                  <a:pt x="12318997" y="0"/>
                </a:lnTo>
                <a:lnTo>
                  <a:pt x="12318997" y="3632197"/>
                </a:lnTo>
                <a:lnTo>
                  <a:pt x="0" y="363219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975230" y="4190943"/>
            <a:ext cx="3126315" cy="9079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Conclusion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316967" y="6452530"/>
            <a:ext cx="195386" cy="1954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45"/>
              </a:lnSpc>
            </a:pPr>
            <a:r>
              <a:rPr lang="en-US" sz="1103" spc="9">
                <a:solidFill>
                  <a:srgbClr val="2D936B"/>
                </a:solidFill>
                <a:latin typeface="Trebuchet MS"/>
                <a:ea typeface="Trebuchet MS"/>
                <a:cs typeface="Trebuchet MS"/>
                <a:sym typeface="Trebuchet MS"/>
              </a:rPr>
              <a:t>11</a:t>
            </a:r>
            <a:r>
              <a:rPr lang="en-US" sz="1103" spc="9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539497" y="5099561"/>
            <a:ext cx="8995153" cy="1168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63"/>
              </a:lnSpc>
            </a:pPr>
            <a:r>
              <a:rPr lang="en-US" sz="2402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Conclusion &amp; NextStepsOursmarttechsolution is poised to </a:t>
            </a:r>
          </a:p>
          <a:p>
            <a:pPr algn="just">
              <a:lnSpc>
                <a:spcPts val="2879"/>
              </a:lnSpc>
            </a:pPr>
            <a:r>
              <a:rPr lang="en-US" sz="24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revolutionize how businesses operate, fostering efficiency, growth, and adaptability in the digital age. We invite you to explore its full potential 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4010025"/>
            <a:ext cx="447675" cy="2847975"/>
          </a:xfrm>
          <a:custGeom>
            <a:avLst/>
            <a:gdLst/>
            <a:ahLst/>
            <a:cxnLst/>
            <a:rect r="r" b="b" t="t" l="l"/>
            <a:pathLst>
              <a:path h="2847975" w="447675">
                <a:moveTo>
                  <a:pt x="0" y="0"/>
                </a:moveTo>
                <a:lnTo>
                  <a:pt x="447675" y="0"/>
                </a:lnTo>
                <a:lnTo>
                  <a:pt x="447675" y="2847975"/>
                </a:lnTo>
                <a:lnTo>
                  <a:pt x="0" y="28479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377713" y="-63503"/>
            <a:ext cx="4877791" cy="6984997"/>
          </a:xfrm>
          <a:custGeom>
            <a:avLst/>
            <a:gdLst/>
            <a:ahLst/>
            <a:cxnLst/>
            <a:rect r="r" b="b" t="t" l="l"/>
            <a:pathLst>
              <a:path h="6984997" w="4877791">
                <a:moveTo>
                  <a:pt x="0" y="0"/>
                </a:moveTo>
                <a:lnTo>
                  <a:pt x="4877790" y="0"/>
                </a:lnTo>
                <a:lnTo>
                  <a:pt x="4877790" y="6984997"/>
                </a:lnTo>
                <a:lnTo>
                  <a:pt x="0" y="69849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76275" y="6467475"/>
            <a:ext cx="2143125" cy="200025"/>
          </a:xfrm>
          <a:custGeom>
            <a:avLst/>
            <a:gdLst/>
            <a:ahLst/>
            <a:cxnLst/>
            <a:rect r="r" b="b" t="t" l="l"/>
            <a:pathLst>
              <a:path h="200025" w="2143125">
                <a:moveTo>
                  <a:pt x="0" y="0"/>
                </a:moveTo>
                <a:lnTo>
                  <a:pt x="2143125" y="0"/>
                </a:lnTo>
                <a:lnTo>
                  <a:pt x="2143125" y="200025"/>
                </a:lnTo>
                <a:lnTo>
                  <a:pt x="0" y="20002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466725" y="6410325"/>
            <a:ext cx="3705225" cy="295275"/>
            <a:chOff x="0" y="0"/>
            <a:chExt cx="3705225" cy="29527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705225" cy="295275"/>
            </a:xfrm>
            <a:custGeom>
              <a:avLst/>
              <a:gdLst/>
              <a:ahLst/>
              <a:cxnLst/>
              <a:rect r="r" b="b" t="t" l="l"/>
              <a:pathLst>
                <a:path h="295275" w="3705225">
                  <a:moveTo>
                    <a:pt x="0" y="295275"/>
                  </a:moveTo>
                  <a:lnTo>
                    <a:pt x="3705225" y="295275"/>
                  </a:lnTo>
                  <a:lnTo>
                    <a:pt x="3705225" y="0"/>
                  </a:lnTo>
                  <a:lnTo>
                    <a:pt x="0" y="0"/>
                  </a:lnTo>
                  <a:lnTo>
                    <a:pt x="0" y="295275"/>
                  </a:lnTo>
                  <a:close/>
                </a:path>
              </a:pathLst>
            </a:custGeom>
            <a:solidFill>
              <a:srgbClr val="F2F2F2"/>
            </a:solid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662940" y="1842516"/>
            <a:ext cx="7895844" cy="5001768"/>
          </a:xfrm>
          <a:custGeom>
            <a:avLst/>
            <a:gdLst/>
            <a:ahLst/>
            <a:cxnLst/>
            <a:rect r="r" b="b" t="t" l="l"/>
            <a:pathLst>
              <a:path h="5001768" w="7895844">
                <a:moveTo>
                  <a:pt x="0" y="0"/>
                </a:moveTo>
                <a:lnTo>
                  <a:pt x="7895844" y="0"/>
                </a:lnTo>
                <a:lnTo>
                  <a:pt x="7895844" y="5001768"/>
                </a:lnTo>
                <a:lnTo>
                  <a:pt x="0" y="500176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609600" y="332823"/>
            <a:ext cx="7914932" cy="12298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3"/>
              </a:lnSpc>
            </a:pPr>
            <a:r>
              <a:rPr lang="en-US" sz="3602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Digital Challenge: Why Businesses NeedSmartTech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393167" y="6452530"/>
            <a:ext cx="74943" cy="1954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45"/>
              </a:lnSpc>
            </a:pPr>
            <a:r>
              <a:rPr lang="en-US" sz="1103">
                <a:solidFill>
                  <a:srgbClr val="2D936B"/>
                </a:solidFill>
                <a:latin typeface="Trebuchet MS"/>
                <a:ea typeface="Trebuchet MS"/>
                <a:cs typeface="Trebuchet MS"/>
                <a:sym typeface="Trebuchet MS"/>
              </a:rPr>
              <a:t>2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4010025"/>
            <a:ext cx="447675" cy="2847975"/>
          </a:xfrm>
          <a:custGeom>
            <a:avLst/>
            <a:gdLst/>
            <a:ahLst/>
            <a:cxnLst/>
            <a:rect r="r" b="b" t="t" l="l"/>
            <a:pathLst>
              <a:path h="2847975" w="447675">
                <a:moveTo>
                  <a:pt x="0" y="0"/>
                </a:moveTo>
                <a:lnTo>
                  <a:pt x="447675" y="0"/>
                </a:lnTo>
                <a:lnTo>
                  <a:pt x="447675" y="2847975"/>
                </a:lnTo>
                <a:lnTo>
                  <a:pt x="0" y="28479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362825" y="447675"/>
            <a:ext cx="361950" cy="361950"/>
          </a:xfrm>
          <a:custGeom>
            <a:avLst/>
            <a:gdLst/>
            <a:ahLst/>
            <a:cxnLst/>
            <a:rect r="r" b="b" t="t" l="l"/>
            <a:pathLst>
              <a:path h="361950" w="361950">
                <a:moveTo>
                  <a:pt x="0" y="0"/>
                </a:moveTo>
                <a:lnTo>
                  <a:pt x="361950" y="0"/>
                </a:lnTo>
                <a:lnTo>
                  <a:pt x="361950" y="361950"/>
                </a:lnTo>
                <a:lnTo>
                  <a:pt x="0" y="3619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382408" y="-63503"/>
            <a:ext cx="4873095" cy="6984997"/>
          </a:xfrm>
          <a:custGeom>
            <a:avLst/>
            <a:gdLst/>
            <a:ahLst/>
            <a:cxnLst/>
            <a:rect r="r" b="b" t="t" l="l"/>
            <a:pathLst>
              <a:path h="6984997" w="4873095">
                <a:moveTo>
                  <a:pt x="0" y="0"/>
                </a:moveTo>
                <a:lnTo>
                  <a:pt x="4873095" y="0"/>
                </a:lnTo>
                <a:lnTo>
                  <a:pt x="4873095" y="6984997"/>
                </a:lnTo>
                <a:lnTo>
                  <a:pt x="0" y="698499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687050" y="6134100"/>
            <a:ext cx="247650" cy="247650"/>
          </a:xfrm>
          <a:custGeom>
            <a:avLst/>
            <a:gdLst/>
            <a:ahLst/>
            <a:cxnLst/>
            <a:rect r="r" b="b" t="t" l="l"/>
            <a:pathLst>
              <a:path h="247650" w="247650">
                <a:moveTo>
                  <a:pt x="0" y="0"/>
                </a:moveTo>
                <a:lnTo>
                  <a:pt x="247650" y="0"/>
                </a:lnTo>
                <a:lnTo>
                  <a:pt x="247650" y="247650"/>
                </a:lnTo>
                <a:lnTo>
                  <a:pt x="0" y="24765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752551" y="6455273"/>
            <a:ext cx="1840335" cy="1954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45"/>
              </a:lnSpc>
            </a:pPr>
            <a:r>
              <a:rPr lang="en-US" sz="1103" spc="8">
                <a:solidFill>
                  <a:srgbClr val="2D83C3"/>
                </a:solidFill>
                <a:latin typeface="Trebuchet MS"/>
                <a:ea typeface="Trebuchet MS"/>
                <a:cs typeface="Trebuchet MS"/>
                <a:sym typeface="Trebuchet MS"/>
              </a:rPr>
              <a:t>3/21/2024 Annual Review</a:t>
            </a:r>
            <a:r>
              <a:rPr lang="en-US" sz="1103" spc="8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393167" y="6452530"/>
            <a:ext cx="74943" cy="1954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45"/>
              </a:lnSpc>
            </a:pPr>
            <a:r>
              <a:rPr lang="en-US" sz="1103">
                <a:solidFill>
                  <a:srgbClr val="2D936B"/>
                </a:solidFill>
                <a:latin typeface="Trebuchet MS"/>
                <a:ea typeface="Trebuchet MS"/>
                <a:cs typeface="Trebuchet MS"/>
                <a:sym typeface="Trebuchet MS"/>
              </a:rPr>
              <a:t>3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51942" y="291884"/>
            <a:ext cx="2851280" cy="9082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23"/>
              </a:lnSpc>
            </a:pPr>
            <a:r>
              <a:rPr lang="en-US" sz="4802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AGENDA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601468" y="1471108"/>
            <a:ext cx="4420419" cy="38894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60"/>
              </a:lnSpc>
            </a:pPr>
            <a:r>
              <a:rPr lang="en-US" sz="2795">
                <a:solidFill>
                  <a:srgbClr val="0D0D0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1.Problem Statement 2.Project Overview 3.End Users 4.Tools and Technologies 5.Portfolio design and Layout 6.Features and Functionality 7.Results and Screenshots 8.Conclusion 9.Github Link 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4010025"/>
            <a:ext cx="447675" cy="2847975"/>
          </a:xfrm>
          <a:custGeom>
            <a:avLst/>
            <a:gdLst/>
            <a:ahLst/>
            <a:cxnLst/>
            <a:rect r="r" b="b" t="t" l="l"/>
            <a:pathLst>
              <a:path h="2847975" w="447675">
                <a:moveTo>
                  <a:pt x="0" y="0"/>
                </a:moveTo>
                <a:lnTo>
                  <a:pt x="447675" y="0"/>
                </a:lnTo>
                <a:lnTo>
                  <a:pt x="447675" y="2847975"/>
                </a:lnTo>
                <a:lnTo>
                  <a:pt x="0" y="28479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382408" y="-63503"/>
            <a:ext cx="4873095" cy="6984997"/>
          </a:xfrm>
          <a:custGeom>
            <a:avLst/>
            <a:gdLst/>
            <a:ahLst/>
            <a:cxnLst/>
            <a:rect r="r" b="b" t="t" l="l"/>
            <a:pathLst>
              <a:path h="6984997" w="4873095">
                <a:moveTo>
                  <a:pt x="0" y="0"/>
                </a:moveTo>
                <a:lnTo>
                  <a:pt x="4873095" y="0"/>
                </a:lnTo>
                <a:lnTo>
                  <a:pt x="4873095" y="6984997"/>
                </a:lnTo>
                <a:lnTo>
                  <a:pt x="0" y="69849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76275" y="6467475"/>
            <a:ext cx="2143125" cy="200025"/>
          </a:xfrm>
          <a:custGeom>
            <a:avLst/>
            <a:gdLst/>
            <a:ahLst/>
            <a:cxnLst/>
            <a:rect r="r" b="b" t="t" l="l"/>
            <a:pathLst>
              <a:path h="200025" w="2143125">
                <a:moveTo>
                  <a:pt x="0" y="0"/>
                </a:moveTo>
                <a:lnTo>
                  <a:pt x="2143125" y="0"/>
                </a:lnTo>
                <a:lnTo>
                  <a:pt x="2143125" y="200025"/>
                </a:lnTo>
                <a:lnTo>
                  <a:pt x="0" y="20002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147560" y="5599176"/>
            <a:ext cx="3566160" cy="1258824"/>
          </a:xfrm>
          <a:custGeom>
            <a:avLst/>
            <a:gdLst/>
            <a:ahLst/>
            <a:cxnLst/>
            <a:rect r="r" b="b" t="t" l="l"/>
            <a:pathLst>
              <a:path h="1258824" w="3566160">
                <a:moveTo>
                  <a:pt x="0" y="0"/>
                </a:moveTo>
                <a:lnTo>
                  <a:pt x="3566160" y="0"/>
                </a:lnTo>
                <a:lnTo>
                  <a:pt x="3566160" y="1258824"/>
                </a:lnTo>
                <a:lnTo>
                  <a:pt x="0" y="125882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-1089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099049" y="2009518"/>
            <a:ext cx="3662934" cy="3662886"/>
          </a:xfrm>
          <a:custGeom>
            <a:avLst/>
            <a:gdLst/>
            <a:ahLst/>
            <a:cxnLst/>
            <a:rect r="r" b="b" t="t" l="l"/>
            <a:pathLst>
              <a:path h="3662886" w="3662934">
                <a:moveTo>
                  <a:pt x="0" y="0"/>
                </a:moveTo>
                <a:lnTo>
                  <a:pt x="3662934" y="0"/>
                </a:lnTo>
                <a:lnTo>
                  <a:pt x="3662934" y="3662886"/>
                </a:lnTo>
                <a:lnTo>
                  <a:pt x="0" y="366288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1393167" y="6452530"/>
            <a:ext cx="74943" cy="1954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45"/>
              </a:lnSpc>
            </a:pPr>
            <a:r>
              <a:rPr lang="en-US" sz="1103">
                <a:solidFill>
                  <a:srgbClr val="2D936B"/>
                </a:solidFill>
                <a:latin typeface="Trebuchet MS"/>
                <a:ea typeface="Trebuchet MS"/>
                <a:cs typeface="Trebuchet MS"/>
                <a:sym typeface="Trebuchet MS"/>
              </a:rPr>
              <a:t>4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72440" y="2011594"/>
            <a:ext cx="5481447" cy="30512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39"/>
              </a:lnSpc>
            </a:pPr>
            <a:r>
              <a:rPr lang="en-US" sz="2195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In today's rapidly evolving digital landscape, businesses face immense pressure to innovate and adapt. Many struggle with outdated systems, inefficient processes, and a lack of integrated solutions, leading to lost opportunities, reduced productivity, and a disconnect with modern customer expectations. This digital divide hinders growth and competitive advantage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48640" y="641166"/>
            <a:ext cx="10497407" cy="9079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Problem Statement: The Digital Divide 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4010025"/>
            <a:ext cx="447675" cy="2847975"/>
          </a:xfrm>
          <a:custGeom>
            <a:avLst/>
            <a:gdLst/>
            <a:ahLst/>
            <a:cxnLst/>
            <a:rect r="r" b="b" t="t" l="l"/>
            <a:pathLst>
              <a:path h="2847975" w="447675">
                <a:moveTo>
                  <a:pt x="0" y="0"/>
                </a:moveTo>
                <a:lnTo>
                  <a:pt x="447675" y="0"/>
                </a:lnTo>
                <a:lnTo>
                  <a:pt x="447675" y="2847975"/>
                </a:lnTo>
                <a:lnTo>
                  <a:pt x="0" y="28479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382408" y="-63503"/>
            <a:ext cx="4873095" cy="6984997"/>
          </a:xfrm>
          <a:custGeom>
            <a:avLst/>
            <a:gdLst/>
            <a:ahLst/>
            <a:cxnLst/>
            <a:rect r="r" b="b" t="t" l="l"/>
            <a:pathLst>
              <a:path h="6984997" w="4873095">
                <a:moveTo>
                  <a:pt x="0" y="0"/>
                </a:moveTo>
                <a:lnTo>
                  <a:pt x="4873095" y="0"/>
                </a:lnTo>
                <a:lnTo>
                  <a:pt x="4873095" y="6984997"/>
                </a:lnTo>
                <a:lnTo>
                  <a:pt x="0" y="69849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76275" y="6467475"/>
            <a:ext cx="2143125" cy="200025"/>
          </a:xfrm>
          <a:custGeom>
            <a:avLst/>
            <a:gdLst/>
            <a:ahLst/>
            <a:cxnLst/>
            <a:rect r="r" b="b" t="t" l="l"/>
            <a:pathLst>
              <a:path h="200025" w="2143125">
                <a:moveTo>
                  <a:pt x="0" y="0"/>
                </a:moveTo>
                <a:lnTo>
                  <a:pt x="2143125" y="0"/>
                </a:lnTo>
                <a:lnTo>
                  <a:pt x="2143125" y="200025"/>
                </a:lnTo>
                <a:lnTo>
                  <a:pt x="0" y="20002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928360" y="5094732"/>
            <a:ext cx="4373880" cy="1763268"/>
          </a:xfrm>
          <a:custGeom>
            <a:avLst/>
            <a:gdLst/>
            <a:ahLst/>
            <a:cxnLst/>
            <a:rect r="r" b="b" t="t" l="l"/>
            <a:pathLst>
              <a:path h="1763268" w="4373880">
                <a:moveTo>
                  <a:pt x="0" y="0"/>
                </a:moveTo>
                <a:lnTo>
                  <a:pt x="4373880" y="0"/>
                </a:lnTo>
                <a:lnTo>
                  <a:pt x="4373880" y="1763268"/>
                </a:lnTo>
                <a:lnTo>
                  <a:pt x="0" y="176326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-777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880097" y="1917697"/>
            <a:ext cx="4470397" cy="3251197"/>
          </a:xfrm>
          <a:custGeom>
            <a:avLst/>
            <a:gdLst/>
            <a:ahLst/>
            <a:cxnLst/>
            <a:rect r="r" b="b" t="t" l="l"/>
            <a:pathLst>
              <a:path h="3251197" w="4470397">
                <a:moveTo>
                  <a:pt x="0" y="0"/>
                </a:moveTo>
                <a:lnTo>
                  <a:pt x="4470397" y="0"/>
                </a:lnTo>
                <a:lnTo>
                  <a:pt x="4470397" y="3251197"/>
                </a:lnTo>
                <a:lnTo>
                  <a:pt x="0" y="325119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774192" y="307153"/>
            <a:ext cx="9712128" cy="9079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Project Overview:bridging The Gap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393167" y="6452530"/>
            <a:ext cx="74943" cy="1954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45"/>
              </a:lnSpc>
            </a:pPr>
            <a:r>
              <a:rPr lang="en-US" sz="1103">
                <a:solidFill>
                  <a:srgbClr val="2D936B"/>
                </a:solidFill>
                <a:latin typeface="Trebuchet MS"/>
                <a:ea typeface="Trebuchet MS"/>
                <a:cs typeface="Trebuchet MS"/>
                <a:sym typeface="Trebuchet MS"/>
              </a:rPr>
              <a:t>5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53440" y="1870205"/>
            <a:ext cx="4618358" cy="33153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9"/>
              </a:lnSpc>
            </a:pPr>
            <a:r>
              <a:rPr lang="en-US" sz="24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This project aims to develop a comprehensive, scalable digital solution designed to streamline operations, enhance user experience, and drive measurable growth for modern businesses. We focus on creating intuitive, powerful tools that integrate seamlessly into existing workflows 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4010025"/>
            <a:ext cx="447675" cy="2847975"/>
          </a:xfrm>
          <a:custGeom>
            <a:avLst/>
            <a:gdLst/>
            <a:ahLst/>
            <a:cxnLst/>
            <a:rect r="r" b="b" t="t" l="l"/>
            <a:pathLst>
              <a:path h="2847975" w="447675">
                <a:moveTo>
                  <a:pt x="0" y="0"/>
                </a:moveTo>
                <a:lnTo>
                  <a:pt x="447675" y="0"/>
                </a:lnTo>
                <a:lnTo>
                  <a:pt x="447675" y="2847975"/>
                </a:lnTo>
                <a:lnTo>
                  <a:pt x="0" y="28479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723900" y="6172200"/>
            <a:ext cx="2181225" cy="485775"/>
            <a:chOff x="0" y="0"/>
            <a:chExt cx="2181225" cy="48577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181225" cy="485775"/>
            </a:xfrm>
            <a:custGeom>
              <a:avLst/>
              <a:gdLst/>
              <a:ahLst/>
              <a:cxnLst/>
              <a:rect r="r" b="b" t="t" l="l"/>
              <a:pathLst>
                <a:path h="485775" w="2181225">
                  <a:moveTo>
                    <a:pt x="0" y="485775"/>
                  </a:moveTo>
                  <a:lnTo>
                    <a:pt x="2181225" y="485775"/>
                  </a:lnTo>
                  <a:lnTo>
                    <a:pt x="2181225" y="0"/>
                  </a:lnTo>
                  <a:lnTo>
                    <a:pt x="0" y="0"/>
                  </a:lnTo>
                  <a:lnTo>
                    <a:pt x="0" y="485775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7382408" y="-63503"/>
            <a:ext cx="4873095" cy="6984997"/>
          </a:xfrm>
          <a:custGeom>
            <a:avLst/>
            <a:gdLst/>
            <a:ahLst/>
            <a:cxnLst/>
            <a:rect r="r" b="b" t="t" l="l"/>
            <a:pathLst>
              <a:path h="6984997" w="4873095">
                <a:moveTo>
                  <a:pt x="0" y="0"/>
                </a:moveTo>
                <a:lnTo>
                  <a:pt x="4873095" y="0"/>
                </a:lnTo>
                <a:lnTo>
                  <a:pt x="4873095" y="6984997"/>
                </a:lnTo>
                <a:lnTo>
                  <a:pt x="0" y="69849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697992" y="476412"/>
            <a:ext cx="11241615" cy="829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65"/>
              </a:lnSpc>
            </a:pPr>
            <a:r>
              <a:rPr lang="en-US" sz="4404" spc="17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End Users:empowering Diverse Stakeholders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393167" y="6452530"/>
            <a:ext cx="74943" cy="1954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45"/>
              </a:lnSpc>
            </a:pPr>
            <a:r>
              <a:rPr lang="en-US" sz="1103">
                <a:solidFill>
                  <a:srgbClr val="2D936B"/>
                </a:solidFill>
                <a:latin typeface="Trebuchet MS"/>
                <a:ea typeface="Trebuchet MS"/>
                <a:cs typeface="Trebuchet MS"/>
                <a:sym typeface="Trebuchet MS"/>
              </a:rPr>
              <a:t>6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615697" y="1533296"/>
            <a:ext cx="6867754" cy="7425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60"/>
              </a:lnSpc>
            </a:pPr>
            <a:r>
              <a:rPr lang="en-US" sz="2304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Sour solutioncatersto a broadspectrumofend-users, each with unique needs and objectives: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851784" y="3657248"/>
            <a:ext cx="67523" cy="3844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63"/>
              </a:lnSpc>
            </a:pPr>
            <a:r>
              <a:rPr lang="en-US" sz="2306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615697" y="4008015"/>
            <a:ext cx="6430023" cy="24875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60"/>
              </a:lnSpc>
            </a:pPr>
            <a:r>
              <a:rPr lang="en-US" sz="2304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and analyze market trends for targeted outreach. 3) Customer service teams access comprehensive customer data for personalized and efficient support.</a:t>
            </a:r>
          </a:p>
          <a:p>
            <a:pPr algn="l">
              <a:lnSpc>
                <a:spcPts val="2760"/>
              </a:lnSpc>
            </a:pPr>
            <a:r>
              <a:rPr lang="en-US" sz="2304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</a:t>
            </a:r>
          </a:p>
          <a:p>
            <a:pPr algn="l">
              <a:lnSpc>
                <a:spcPts val="2760"/>
              </a:lnSpc>
            </a:pPr>
            <a:r>
              <a:rPr lang="en-US" sz="2304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4) Operations staff streamline workflows, manage inventory, and optimize resource allocation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681229" y="2605688"/>
            <a:ext cx="7061921" cy="3841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60"/>
              </a:lnSpc>
            </a:pPr>
            <a:r>
              <a:rPr lang="en-US" sz="2304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1) Executives gain high-level insights, track kpis, and make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615697" y="2956208"/>
            <a:ext cx="4022436" cy="3841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60"/>
              </a:lnSpc>
            </a:pPr>
            <a:r>
              <a:rPr lang="en-US" sz="2304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data- driven strategic decisions.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615697" y="3609623"/>
            <a:ext cx="7040242" cy="4321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8"/>
              </a:lnSpc>
            </a:pPr>
            <a:r>
              <a:rPr lang="en-US" sz="2306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2)Sales&amp;marketingautomatecampaigns,manageleads, 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4010025"/>
            <a:ext cx="447675" cy="2847975"/>
          </a:xfrm>
          <a:custGeom>
            <a:avLst/>
            <a:gdLst/>
            <a:ahLst/>
            <a:cxnLst/>
            <a:rect r="r" b="b" t="t" l="l"/>
            <a:pathLst>
              <a:path h="2847975" w="447675">
                <a:moveTo>
                  <a:pt x="0" y="0"/>
                </a:moveTo>
                <a:lnTo>
                  <a:pt x="447675" y="0"/>
                </a:lnTo>
                <a:lnTo>
                  <a:pt x="447675" y="2847975"/>
                </a:lnTo>
                <a:lnTo>
                  <a:pt x="0" y="28479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696075" y="1695450"/>
            <a:ext cx="314325" cy="323850"/>
          </a:xfrm>
          <a:custGeom>
            <a:avLst/>
            <a:gdLst/>
            <a:ahLst/>
            <a:cxnLst/>
            <a:rect r="r" b="b" t="t" l="l"/>
            <a:pathLst>
              <a:path h="323850" w="314325">
                <a:moveTo>
                  <a:pt x="0" y="0"/>
                </a:moveTo>
                <a:lnTo>
                  <a:pt x="314325" y="0"/>
                </a:lnTo>
                <a:lnTo>
                  <a:pt x="314325" y="323850"/>
                </a:lnTo>
                <a:lnTo>
                  <a:pt x="0" y="3238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382408" y="-63503"/>
            <a:ext cx="4873095" cy="6984997"/>
          </a:xfrm>
          <a:custGeom>
            <a:avLst/>
            <a:gdLst/>
            <a:ahLst/>
            <a:cxnLst/>
            <a:rect r="r" b="b" t="t" l="l"/>
            <a:pathLst>
              <a:path h="6984997" w="4873095">
                <a:moveTo>
                  <a:pt x="0" y="0"/>
                </a:moveTo>
                <a:lnTo>
                  <a:pt x="4873095" y="0"/>
                </a:lnTo>
                <a:lnTo>
                  <a:pt x="4873095" y="6984997"/>
                </a:lnTo>
                <a:lnTo>
                  <a:pt x="0" y="698499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76275" y="6467475"/>
            <a:ext cx="2143125" cy="200025"/>
          </a:xfrm>
          <a:custGeom>
            <a:avLst/>
            <a:gdLst/>
            <a:ahLst/>
            <a:cxnLst/>
            <a:rect r="r" b="b" t="t" l="l"/>
            <a:pathLst>
              <a:path h="200025" w="2143125">
                <a:moveTo>
                  <a:pt x="0" y="0"/>
                </a:moveTo>
                <a:lnTo>
                  <a:pt x="2143125" y="0"/>
                </a:lnTo>
                <a:lnTo>
                  <a:pt x="2143125" y="200025"/>
                </a:lnTo>
                <a:lnTo>
                  <a:pt x="0" y="20002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45592" y="422519"/>
            <a:ext cx="7579490" cy="12298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 spc="7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TOOLS AND TECHNOLOGY:OUR </a:t>
            </a:r>
          </a:p>
          <a:p>
            <a:pPr algn="l">
              <a:lnSpc>
                <a:spcPts val="4434"/>
              </a:lnSpc>
            </a:pPr>
            <a:r>
              <a:rPr lang="en-US" sz="3602" spc="7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FOUNDATION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761020" y="1574968"/>
            <a:ext cx="64294" cy="5112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83"/>
              </a:lnSpc>
            </a:pPr>
            <a:r>
              <a:rPr lang="en-US" sz="2195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393167" y="6452530"/>
            <a:ext cx="74943" cy="1954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45"/>
              </a:lnSpc>
            </a:pPr>
            <a:r>
              <a:rPr lang="en-US" sz="1103">
                <a:solidFill>
                  <a:srgbClr val="2D936B"/>
                </a:solidFill>
                <a:latin typeface="Trebuchet MS"/>
                <a:ea typeface="Trebuchet MS"/>
                <a:cs typeface="Trebuchet MS"/>
                <a:sym typeface="Trebuchet MS"/>
              </a:rPr>
              <a:t>7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29640" y="6077369"/>
            <a:ext cx="7067512" cy="7036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39"/>
              </a:lnSpc>
            </a:pPr>
            <a:r>
              <a:rPr lang="en-US" sz="2195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4Cloud Infrastructure AWS, Docker, Kubernetes. For scalable deploymen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29640" y="1717843"/>
            <a:ext cx="4242864" cy="368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39"/>
              </a:lnSpc>
            </a:pPr>
            <a:r>
              <a:rPr lang="en-US" sz="2195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Tools &amp;Technology: OurFoundation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29640" y="2053123"/>
            <a:ext cx="7540152" cy="7038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39"/>
              </a:lnSpc>
            </a:pPr>
            <a:r>
              <a:rPr lang="en-US" sz="2195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Our robust solution is built upon a modern, reliable, and scalable technology stack: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92124" y="3059211"/>
            <a:ext cx="7677712" cy="368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39"/>
              </a:lnSpc>
            </a:pPr>
            <a:r>
              <a:rPr lang="en-US" sz="2195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1 Front-End React.js, HTML5, CSS3, JavaScript. Ensuring a dynamic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29640" y="3394491"/>
            <a:ext cx="7934849" cy="2380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39"/>
              </a:lnSpc>
            </a:pPr>
            <a:r>
              <a:rPr lang="en-US" sz="2195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and responsive user interface. 2Back-End Node.js, Python/Django, RESTful APIs. For powerful server-side logic and data handling. 3Database PostgreSQL, MongoDB. Secure and efficient data storage </a:t>
            </a:r>
          </a:p>
          <a:p>
            <a:pPr algn="l">
              <a:lnSpc>
                <a:spcPts val="3077"/>
              </a:lnSpc>
            </a:pPr>
            <a:r>
              <a:rPr lang="en-US" sz="2198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solutions.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4010025"/>
            <a:ext cx="447675" cy="2847975"/>
          </a:xfrm>
          <a:custGeom>
            <a:avLst/>
            <a:gdLst/>
            <a:ahLst/>
            <a:cxnLst/>
            <a:rect r="r" b="b" t="t" l="l"/>
            <a:pathLst>
              <a:path h="2847975" w="447675">
                <a:moveTo>
                  <a:pt x="0" y="0"/>
                </a:moveTo>
                <a:lnTo>
                  <a:pt x="447675" y="0"/>
                </a:lnTo>
                <a:lnTo>
                  <a:pt x="447675" y="2847975"/>
                </a:lnTo>
                <a:lnTo>
                  <a:pt x="0" y="28479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382408" y="-63503"/>
            <a:ext cx="4873095" cy="6984997"/>
          </a:xfrm>
          <a:custGeom>
            <a:avLst/>
            <a:gdLst/>
            <a:ahLst/>
            <a:cxnLst/>
            <a:rect r="r" b="b" t="t" l="l"/>
            <a:pathLst>
              <a:path h="6984997" w="4873095">
                <a:moveTo>
                  <a:pt x="0" y="0"/>
                </a:moveTo>
                <a:lnTo>
                  <a:pt x="4873095" y="0"/>
                </a:lnTo>
                <a:lnTo>
                  <a:pt x="4873095" y="6984997"/>
                </a:lnTo>
                <a:lnTo>
                  <a:pt x="0" y="69849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66875" y="6467475"/>
            <a:ext cx="76200" cy="177803"/>
          </a:xfrm>
          <a:custGeom>
            <a:avLst/>
            <a:gdLst/>
            <a:ahLst/>
            <a:cxnLst/>
            <a:rect r="r" b="b" t="t" l="l"/>
            <a:pathLst>
              <a:path h="177803" w="76200">
                <a:moveTo>
                  <a:pt x="0" y="0"/>
                </a:moveTo>
                <a:lnTo>
                  <a:pt x="76200" y="0"/>
                </a:lnTo>
                <a:lnTo>
                  <a:pt x="76200" y="177803"/>
                </a:lnTo>
                <a:lnTo>
                  <a:pt x="0" y="17780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058400" y="525142"/>
            <a:ext cx="457200" cy="457200"/>
          </a:xfrm>
          <a:custGeom>
            <a:avLst/>
            <a:gdLst/>
            <a:ahLst/>
            <a:cxnLst/>
            <a:rect r="r" b="b" t="t" l="l"/>
            <a:pathLst>
              <a:path h="457200" w="457200">
                <a:moveTo>
                  <a:pt x="0" y="0"/>
                </a:moveTo>
                <a:lnTo>
                  <a:pt x="457200" y="0"/>
                </a:lnTo>
                <a:lnTo>
                  <a:pt x="457200" y="457200"/>
                </a:lnTo>
                <a:lnTo>
                  <a:pt x="0" y="4572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829556" y="3427476"/>
            <a:ext cx="3096768" cy="3096768"/>
          </a:xfrm>
          <a:custGeom>
            <a:avLst/>
            <a:gdLst/>
            <a:ahLst/>
            <a:cxnLst/>
            <a:rect r="r" b="b" t="t" l="l"/>
            <a:pathLst>
              <a:path h="3096768" w="3096768">
                <a:moveTo>
                  <a:pt x="0" y="0"/>
                </a:moveTo>
                <a:lnTo>
                  <a:pt x="3096768" y="0"/>
                </a:lnTo>
                <a:lnTo>
                  <a:pt x="3096768" y="3096768"/>
                </a:lnTo>
                <a:lnTo>
                  <a:pt x="0" y="309676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304276" y="3503676"/>
            <a:ext cx="2983992" cy="2983992"/>
          </a:xfrm>
          <a:custGeom>
            <a:avLst/>
            <a:gdLst/>
            <a:ahLst/>
            <a:cxnLst/>
            <a:rect r="r" b="b" t="t" l="l"/>
            <a:pathLst>
              <a:path h="2983992" w="2983992">
                <a:moveTo>
                  <a:pt x="0" y="0"/>
                </a:moveTo>
                <a:lnTo>
                  <a:pt x="2983992" y="0"/>
                </a:lnTo>
                <a:lnTo>
                  <a:pt x="2983992" y="2983992"/>
                </a:lnTo>
                <a:lnTo>
                  <a:pt x="0" y="298399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185672" y="3377184"/>
            <a:ext cx="3235452" cy="3236976"/>
          </a:xfrm>
          <a:custGeom>
            <a:avLst/>
            <a:gdLst/>
            <a:ahLst/>
            <a:cxnLst/>
            <a:rect r="r" b="b" t="t" l="l"/>
            <a:pathLst>
              <a:path h="3236976" w="3235452">
                <a:moveTo>
                  <a:pt x="0" y="0"/>
                </a:moveTo>
                <a:lnTo>
                  <a:pt x="3235452" y="0"/>
                </a:lnTo>
                <a:lnTo>
                  <a:pt x="3235452" y="3236976"/>
                </a:lnTo>
                <a:lnTo>
                  <a:pt x="0" y="323697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1316967" y="6452530"/>
            <a:ext cx="74943" cy="1954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45"/>
              </a:lnSpc>
            </a:pPr>
            <a:r>
              <a:rPr lang="en-US" sz="1103">
                <a:solidFill>
                  <a:srgbClr val="2D936B"/>
                </a:solidFill>
                <a:latin typeface="Trebuchet MS"/>
                <a:ea typeface="Trebuchet MS"/>
                <a:cs typeface="Trebuchet MS"/>
                <a:sym typeface="Trebuchet MS"/>
              </a:rPr>
              <a:t>8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51942" y="172869"/>
            <a:ext cx="6296968" cy="7496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4"/>
              </a:lnSpc>
            </a:pPr>
            <a:r>
              <a:rPr lang="en-US" sz="3995" spc="7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Potfolio Design And Layout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53440" y="1184405"/>
            <a:ext cx="8576120" cy="14862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82"/>
              </a:lnSpc>
            </a:pPr>
            <a:r>
              <a:rPr lang="en-US" sz="24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Ourportfoliodesign focusesonclarity,user-friendliness, and aesthetic appeal. Each component is meticulously crafted to ensure seamless navigation and a consistent brand experience across all platforms. We prioritize responsive layouts that adapt to any device 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4010025"/>
            <a:ext cx="447675" cy="2847975"/>
          </a:xfrm>
          <a:custGeom>
            <a:avLst/>
            <a:gdLst/>
            <a:ahLst/>
            <a:cxnLst/>
            <a:rect r="r" b="b" t="t" l="l"/>
            <a:pathLst>
              <a:path h="2847975" w="447675">
                <a:moveTo>
                  <a:pt x="0" y="0"/>
                </a:moveTo>
                <a:lnTo>
                  <a:pt x="447675" y="0"/>
                </a:lnTo>
                <a:lnTo>
                  <a:pt x="447675" y="2847975"/>
                </a:lnTo>
                <a:lnTo>
                  <a:pt x="0" y="28479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382408" y="-63503"/>
            <a:ext cx="4873095" cy="6984997"/>
          </a:xfrm>
          <a:custGeom>
            <a:avLst/>
            <a:gdLst/>
            <a:ahLst/>
            <a:cxnLst/>
            <a:rect r="r" b="b" t="t" l="l"/>
            <a:pathLst>
              <a:path h="6984997" w="4873095">
                <a:moveTo>
                  <a:pt x="0" y="0"/>
                </a:moveTo>
                <a:lnTo>
                  <a:pt x="4873095" y="0"/>
                </a:lnTo>
                <a:lnTo>
                  <a:pt x="4873095" y="6984997"/>
                </a:lnTo>
                <a:lnTo>
                  <a:pt x="0" y="69849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755294" y="399736"/>
            <a:ext cx="8701697" cy="7269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sz="4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Key Features And Functionality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234745" y="1205760"/>
            <a:ext cx="277006" cy="6732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24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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899820" y="1794005"/>
            <a:ext cx="70266" cy="2362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00"/>
              </a:lnSpc>
            </a:pPr>
            <a:r>
              <a:rPr lang="en-US" sz="24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505969" y="1641605"/>
            <a:ext cx="7205634" cy="388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7"/>
              </a:lnSpc>
            </a:pPr>
            <a:r>
              <a:rPr lang="en-US" sz="24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Automated</a:t>
            </a:r>
            <a:r>
              <a:rPr lang="en-US" sz="24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</a:t>
            </a:r>
            <a:r>
              <a:rPr lang="en-US" sz="24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Workflows</a:t>
            </a:r>
            <a:r>
              <a:rPr lang="en-US" sz="24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</a:t>
            </a:r>
            <a:r>
              <a:rPr lang="en-US" sz="24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Reduce</a:t>
            </a:r>
            <a:r>
              <a:rPr lang="en-US" sz="24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</a:t>
            </a:r>
            <a:r>
              <a:rPr lang="en-US" sz="24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manual</a:t>
            </a:r>
            <a:r>
              <a:rPr lang="en-US" sz="24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</a:t>
            </a:r>
            <a:r>
              <a:rPr lang="en-US" sz="24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tasks</a:t>
            </a:r>
            <a:r>
              <a:rPr lang="en-US" sz="24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</a:t>
            </a:r>
            <a:r>
              <a:rPr lang="en-US" sz="24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and</a:t>
            </a:r>
            <a:r>
              <a:rPr lang="en-US" sz="24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</a:t>
            </a:r>
            <a:r>
              <a:rPr lang="en-US" sz="24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improve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416721" y="2007108"/>
            <a:ext cx="70333" cy="3889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80"/>
              </a:lnSpc>
            </a:pPr>
            <a:r>
              <a:rPr lang="en-US" sz="2402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34745" y="2760621"/>
            <a:ext cx="277006" cy="2160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00"/>
              </a:lnSpc>
            </a:pPr>
            <a:r>
              <a:rPr lang="en-US" sz="24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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34745" y="2891666"/>
            <a:ext cx="7638459" cy="11950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00"/>
              </a:lnSpc>
            </a:pPr>
            <a:r>
              <a:rPr lang="en-US" sz="24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Integrated CRM Centralize customer data for enhanced </a:t>
            </a:r>
          </a:p>
          <a:p>
            <a:pPr algn="l">
              <a:lnSpc>
                <a:spcPts val="4559"/>
              </a:lnSpc>
            </a:pPr>
            <a:r>
              <a:rPr lang="en-US" sz="24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relationship management and personalized communication. </a:t>
            </a:r>
          </a:p>
          <a:p>
            <a:pPr algn="l">
              <a:lnSpc>
                <a:spcPts val="6000"/>
              </a:lnSpc>
            </a:pPr>
            <a:r>
              <a:rPr lang="en-US" sz="24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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34745" y="3989194"/>
            <a:ext cx="7857639" cy="11948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00"/>
              </a:lnSpc>
            </a:pPr>
            <a:r>
              <a:rPr lang="en-US" sz="24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Real-time Analytics Dashboard Visualize critical business </a:t>
            </a:r>
          </a:p>
          <a:p>
            <a:pPr algn="l">
              <a:lnSpc>
                <a:spcPts val="4559"/>
              </a:lnSpc>
            </a:pPr>
            <a:r>
              <a:rPr lang="en-US" sz="24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metrics with customizable dashboards for immediate insights. </a:t>
            </a:r>
          </a:p>
          <a:p>
            <a:pPr algn="l">
              <a:lnSpc>
                <a:spcPts val="6000"/>
              </a:lnSpc>
            </a:pPr>
            <a:r>
              <a:rPr lang="en-US" sz="24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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573025" y="5086474"/>
            <a:ext cx="7929096" cy="2362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00"/>
              </a:lnSpc>
            </a:pPr>
            <a:r>
              <a:rPr lang="en-US" sz="24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Scalable Modules Adapt the solution to your evolving business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34745" y="1959483"/>
            <a:ext cx="3167777" cy="4365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63"/>
              </a:lnSpc>
            </a:pPr>
            <a:r>
              <a:rPr lang="en-US" sz="2402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efficiency</a:t>
            </a:r>
            <a:r>
              <a:rPr lang="en-US" sz="2402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</a:t>
            </a:r>
            <a:r>
              <a:rPr lang="en-US" sz="2402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with</a:t>
            </a:r>
            <a:r>
              <a:rPr lang="en-US" sz="2402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</a:t>
            </a:r>
            <a:r>
              <a:rPr lang="en-US" sz="2402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intelligent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34745" y="5252295"/>
            <a:ext cx="5751100" cy="4365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63"/>
              </a:lnSpc>
            </a:pPr>
            <a:r>
              <a:rPr lang="en-US" sz="2402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needs</a:t>
            </a:r>
            <a:r>
              <a:rPr lang="en-US" sz="2402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</a:t>
            </a:r>
            <a:r>
              <a:rPr lang="en-US" sz="2402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with</a:t>
            </a:r>
            <a:r>
              <a:rPr lang="en-US" sz="2402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</a:t>
            </a:r>
            <a:r>
              <a:rPr lang="en-US" sz="2402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modular,</a:t>
            </a:r>
            <a:r>
              <a:rPr lang="en-US" sz="2402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</a:t>
            </a:r>
            <a:r>
              <a:rPr lang="en-US" sz="2402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expandable</a:t>
            </a:r>
            <a:r>
              <a:rPr lang="en-US" sz="2402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</a:t>
            </a:r>
            <a:r>
              <a:rPr lang="en-US" sz="2402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components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4681509" y="1959483"/>
            <a:ext cx="4352887" cy="4365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63"/>
              </a:lnSpc>
            </a:pPr>
            <a:r>
              <a:rPr lang="en-US" sz="2402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automationforroutineprocesses.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DAGyp_OjHr8</dc:identifier>
  <dcterms:modified xsi:type="dcterms:W3CDTF">2011-08-01T06:04:30Z</dcterms:modified>
  <cp:revision>1</cp:revision>
  <dc:title>Split_20250911_1222.pdf</dc:title>
</cp:coreProperties>
</file>